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embeddedFontLst>
    <p:embeddedFont>
      <p:font typeface="Nunito"/>
      <p:regular r:id="rId30"/>
      <p:bold r:id="rId31"/>
      <p:italic r:id="rId32"/>
      <p:boldItalic r:id="rId33"/>
    </p:embeddedFont>
    <p:embeddedFont>
      <p:font typeface="Nunito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8" roundtripDataSignature="AMtx7mjBW0r5NOIOQ4NJ9P1z/kNY0hCm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Nunito-bold.fntdata"/><Relationship Id="rId30" Type="http://schemas.openxmlformats.org/officeDocument/2006/relationships/font" Target="fonts/Nunito-regular.fntdata"/><Relationship Id="rId11" Type="http://schemas.openxmlformats.org/officeDocument/2006/relationships/slide" Target="slides/slide7.xml"/><Relationship Id="rId33" Type="http://schemas.openxmlformats.org/officeDocument/2006/relationships/font" Target="fonts/Nunito-boldItalic.fntdata"/><Relationship Id="rId10" Type="http://schemas.openxmlformats.org/officeDocument/2006/relationships/slide" Target="slides/slide6.xml"/><Relationship Id="rId32" Type="http://schemas.openxmlformats.org/officeDocument/2006/relationships/font" Target="fonts/Nunito-italic.fntdata"/><Relationship Id="rId13" Type="http://schemas.openxmlformats.org/officeDocument/2006/relationships/slide" Target="slides/slide9.xml"/><Relationship Id="rId35" Type="http://schemas.openxmlformats.org/officeDocument/2006/relationships/font" Target="fonts/NunitoSans-bold.fntdata"/><Relationship Id="rId12" Type="http://schemas.openxmlformats.org/officeDocument/2006/relationships/slide" Target="slides/slide8.xml"/><Relationship Id="rId34" Type="http://schemas.openxmlformats.org/officeDocument/2006/relationships/font" Target="fonts/NunitoSans-regular.fntdata"/><Relationship Id="rId15" Type="http://schemas.openxmlformats.org/officeDocument/2006/relationships/slide" Target="slides/slide11.xml"/><Relationship Id="rId37" Type="http://schemas.openxmlformats.org/officeDocument/2006/relationships/font" Target="fonts/NunitoSans-boldItalic.fntdata"/><Relationship Id="rId14" Type="http://schemas.openxmlformats.org/officeDocument/2006/relationships/slide" Target="slides/slide10.xml"/><Relationship Id="rId36" Type="http://schemas.openxmlformats.org/officeDocument/2006/relationships/font" Target="fonts/NunitoSans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Photo credit: Tanner Olthoff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a48098ab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ba48098ab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gba48098ab6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a48098ab6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ba48098ab6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ba48098ab6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daf5376d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cdaf5376d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cdaf5376d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94aabd6a1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b94aabd6a1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94aabd6a1_1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b94aabd6a1_1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94aabd6a1_1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b94aabd6a1_1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65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>
                <a:solidFill>
                  <a:srgbClr val="555555"/>
                </a:solidFill>
                <a:highlight>
                  <a:srgbClr val="EEEEEE"/>
                </a:highlight>
                <a:latin typeface="Arial"/>
                <a:ea typeface="Arial"/>
                <a:cs typeface="Arial"/>
                <a:sym typeface="Arial"/>
              </a:rPr>
              <a:t>Seaside State Beach Parking Lot 11/26/19 (Photo credit: Nick Sadrpour)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Permitted/Prohibited Uses: Take of all living marine resources is prohibited except: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Recreational take by hook-and-line from shore is allowed.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no take of lobster, mention success story above and the importance of having this area protected. Calico bass, halibut ADD PHOTOS?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The recreational take by spearfishing of white seabass and pelagic finfish is allowed.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Take pursuant to the authorized activities listed below is allowed.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/>
              <a:t>Pelagic finfish</a:t>
            </a:r>
            <a:r>
              <a:rPr lang="en-US"/>
              <a:t> (CCR Title 14, Section 632(a)(3)), as defined for purposes of MPA regulations, are a subset of finfish defined as: northern anchovy (</a:t>
            </a:r>
            <a:r>
              <a:rPr i="1" lang="en-US"/>
              <a:t>Engraulis mordax</a:t>
            </a:r>
            <a:r>
              <a:rPr lang="en-US"/>
              <a:t>), barracudas (</a:t>
            </a:r>
            <a:r>
              <a:rPr i="1" lang="en-US"/>
              <a:t>Sphyraena</a:t>
            </a:r>
            <a:r>
              <a:rPr lang="en-US"/>
              <a:t> spp.), billfishes* (family Istiophoridae), dolphinfish (</a:t>
            </a:r>
            <a:r>
              <a:rPr i="1" lang="en-US"/>
              <a:t>Coryphaena hippurus</a:t>
            </a:r>
            <a:r>
              <a:rPr lang="en-US"/>
              <a:t>), Pacific herring (</a:t>
            </a:r>
            <a:r>
              <a:rPr i="1" lang="en-US"/>
              <a:t>Clupea pallasii</a:t>
            </a:r>
            <a:r>
              <a:rPr lang="en-US"/>
              <a:t>), jack mackerel (</a:t>
            </a:r>
            <a:r>
              <a:rPr i="1" lang="en-US"/>
              <a:t>Trachurus symmetricus</a:t>
            </a:r>
            <a:r>
              <a:rPr lang="en-US"/>
              <a:t>), Pacific mackerel (</a:t>
            </a:r>
            <a:r>
              <a:rPr i="1" lang="en-US"/>
              <a:t>Scomber japonicus</a:t>
            </a:r>
            <a:r>
              <a:rPr lang="en-US"/>
              <a:t>), salmon (</a:t>
            </a:r>
            <a:r>
              <a:rPr i="1" lang="en-US"/>
              <a:t>Oncorhynchus</a:t>
            </a:r>
            <a:r>
              <a:rPr lang="en-US"/>
              <a:t> spp.), Pacific sardine (</a:t>
            </a:r>
            <a:r>
              <a:rPr i="1" lang="en-US"/>
              <a:t>Sardinops sagax</a:t>
            </a:r>
            <a:r>
              <a:rPr lang="en-US"/>
              <a:t>), blue shark (</a:t>
            </a:r>
            <a:r>
              <a:rPr i="1" lang="en-US"/>
              <a:t>Prionace glauca</a:t>
            </a:r>
            <a:r>
              <a:rPr lang="en-US"/>
              <a:t>), salmon shark (</a:t>
            </a:r>
            <a:r>
              <a:rPr i="1" lang="en-US"/>
              <a:t>Lamna ditropis</a:t>
            </a:r>
            <a:r>
              <a:rPr lang="en-US"/>
              <a:t>), shortfin mako shark (</a:t>
            </a:r>
            <a:r>
              <a:rPr i="1" lang="en-US"/>
              <a:t>Isurus oxyrinchus</a:t>
            </a:r>
            <a:r>
              <a:rPr lang="en-US"/>
              <a:t>), thresher sharks (</a:t>
            </a:r>
            <a:r>
              <a:rPr i="1" lang="en-US"/>
              <a:t>Alopias</a:t>
            </a:r>
            <a:r>
              <a:rPr lang="en-US"/>
              <a:t> spp.), swordfish (</a:t>
            </a:r>
            <a:r>
              <a:rPr i="1" lang="en-US"/>
              <a:t>Xiphias gladius</a:t>
            </a:r>
            <a:r>
              <a:rPr lang="en-US"/>
              <a:t>), tunas (family Scombridae), including Pacific bonito (</a:t>
            </a:r>
            <a:r>
              <a:rPr i="1" lang="en-US"/>
              <a:t>Sarda chiliensis</a:t>
            </a:r>
            <a:r>
              <a:rPr lang="en-US"/>
              <a:t>), and yellowtail (</a:t>
            </a:r>
            <a:r>
              <a:rPr i="1" lang="en-US"/>
              <a:t>Seriola lalandi</a:t>
            </a:r>
            <a:r>
              <a:rPr lang="en-US"/>
              <a:t>). *Marlin is not allowed for commercial take.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2aa162e7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e2aa162e7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We invite you to …. Stay connected by visiting our website or our social media pages</a:t>
            </a:r>
            <a:r>
              <a:rPr b="1" lang="en-US" sz="1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  <a:endParaRPr b="1" sz="11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94aabd6a1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gb94aabd6a1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*Mention partnership with City of Encinitas*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a53901ad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ba53901ad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gba53901ad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a48098ab6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ba48098ab6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gba48098ab6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b94aabd6a1_1_149"/>
          <p:cNvSpPr txBox="1"/>
          <p:nvPr>
            <p:ph idx="12" type="sldNum"/>
          </p:nvPr>
        </p:nvSpPr>
        <p:spPr>
          <a:xfrm>
            <a:off x="9649300" y="6217633"/>
            <a:ext cx="23793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©2020 Nature Collective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b94aabd6a1_1_182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" name="Google Shape;48;gb94aabd6a1_1_182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9" name="Google Shape;49;gb94aabd6a1_1_18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94aabd6a1_1_18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b94aabd6a1_1_151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" name="Google Shape;17;gb94aabd6a1_1_15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b94aabd6a1_1_15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0" name="Google Shape;20;gb94aabd6a1_1_15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1" name="Google Shape;21;gb94aabd6a1_1_15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b94aabd6a1_1_15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4" name="Google Shape;24;gb94aabd6a1_1_158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5" name="Google Shape;25;gb94aabd6a1_1_158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6" name="Google Shape;26;gb94aabd6a1_1_15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b94aabd6a1_1_16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9" name="Google Shape;29;gb94aabd6a1_1_16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b94aabd6a1_1_166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2" name="Google Shape;32;gb94aabd6a1_1_166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3" name="Google Shape;33;gb94aabd6a1_1_16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b94aabd6a1_1_170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6" name="Google Shape;36;gb94aabd6a1_1_17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b94aabd6a1_1_17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gb94aabd6a1_1_173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0" name="Google Shape;40;gb94aabd6a1_1_173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" name="Google Shape;41;gb94aabd6a1_1_173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2" name="Google Shape;42;gb94aabd6a1_1_17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b94aabd6a1_1_179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5" name="Google Shape;45;gb94aabd6a1_1_17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b94aabd6a1_1_14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b94aabd6a1_1_14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b94aabd6a1_1_1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mzm0x9MTlXPLItm8yRq3TGPmtV_DUGl8/view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qviXH1K5Xpc" TargetMode="External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TjDpvC9Xh0Y" TargetMode="External"/><Relationship Id="rId4" Type="http://schemas.openxmlformats.org/officeDocument/2006/relationships/image" Target="../media/image18.jpg"/><Relationship Id="rId5" Type="http://schemas.openxmlformats.org/officeDocument/2006/relationships/image" Target="../media/image24.png"/><Relationship Id="rId6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-hAQfkxDzLk" TargetMode="External"/><Relationship Id="rId4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0.jp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gif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43.png"/><Relationship Id="rId6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Relationship Id="rId4" Type="http://schemas.openxmlformats.org/officeDocument/2006/relationships/hyperlink" Target="mailto:elayna@thenaturecollective.org" TargetMode="External"/><Relationship Id="rId11" Type="http://schemas.openxmlformats.org/officeDocument/2006/relationships/image" Target="../media/image4.png"/><Relationship Id="rId10" Type="http://schemas.openxmlformats.org/officeDocument/2006/relationships/image" Target="../media/image38.png"/><Relationship Id="rId9" Type="http://schemas.openxmlformats.org/officeDocument/2006/relationships/image" Target="../media/image35.png"/><Relationship Id="rId5" Type="http://schemas.openxmlformats.org/officeDocument/2006/relationships/hyperlink" Target="mailto:SanDiego.Interp@parks.ca.gov" TargetMode="External"/><Relationship Id="rId6" Type="http://schemas.openxmlformats.org/officeDocument/2006/relationships/image" Target="../media/image32.png"/><Relationship Id="rId7" Type="http://schemas.openxmlformats.org/officeDocument/2006/relationships/image" Target="../media/image37.png"/><Relationship Id="rId8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5W3_y5_3w9A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8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6.jp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4.png"/><Relationship Id="rId7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Who Digs the Dunes?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7" name="Google Shape;57;p35"/>
          <p:cNvSpPr txBox="1"/>
          <p:nvPr/>
        </p:nvSpPr>
        <p:spPr>
          <a:xfrm>
            <a:off x="6614175" y="2739350"/>
            <a:ext cx="40299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Marine Protected Areas</a:t>
            </a:r>
            <a:endParaRPr b="0" i="0" sz="2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Special Dune Habitat</a:t>
            </a:r>
            <a:endParaRPr b="0" i="0" sz="2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Tides</a:t>
            </a:r>
            <a:endParaRPr b="0" i="0" sz="2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Be an Ambassador</a:t>
            </a:r>
            <a:endParaRPr b="0" i="0" sz="2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8" name="Google Shape;58;p35"/>
          <p:cNvPicPr preferRelativeResize="0"/>
          <p:nvPr/>
        </p:nvPicPr>
        <p:blipFill rotWithShape="1">
          <a:blip r:embed="rId3">
            <a:alphaModFix/>
          </a:blip>
          <a:srcRect b="0" l="21969" r="9219" t="0"/>
          <a:stretch/>
        </p:blipFill>
        <p:spPr>
          <a:xfrm>
            <a:off x="2330876" y="2264700"/>
            <a:ext cx="4029897" cy="3904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59" name="Google Shape;5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ba48098ab6_0_0"/>
          <p:cNvPicPr preferRelativeResize="0"/>
          <p:nvPr/>
        </p:nvPicPr>
        <p:blipFill rotWithShape="1">
          <a:blip r:embed="rId3">
            <a:alphaModFix/>
          </a:blip>
          <a:srcRect b="0" l="0" r="5605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ba48098ab6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335" y="-27025"/>
            <a:ext cx="9969315" cy="691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cdaf5376d4_0_0" title="Invasive Species Video (1)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Sea Rocket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 b="0" l="5360" r="38329" t="0"/>
          <a:stretch/>
        </p:blipFill>
        <p:spPr>
          <a:xfrm>
            <a:off x="2372275" y="2339075"/>
            <a:ext cx="3463728" cy="346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4">
            <a:alphaModFix/>
          </a:blip>
          <a:srcRect b="0" l="8423" r="24921" t="0"/>
          <a:stretch/>
        </p:blipFill>
        <p:spPr>
          <a:xfrm>
            <a:off x="6132450" y="2339075"/>
            <a:ext cx="3463726" cy="3463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151" name="Google Shape;15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3838" y="727362"/>
            <a:ext cx="7204326" cy="540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illdeer leading me away from its nest of eggs guarded by its mate next to the Astoria Riverwalk. They like to fake injury (broken wing) to lure predators away." id="162" name="Google Shape;162;gb94aabd6a1_1_141" title="Killdeer broken wing act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3989" y="0"/>
            <a:ext cx="91440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, surprisingly they're NOT snakes! Here's why!&#10;&#10;Music: http://www.purple-planet.com &amp; https://www.bensound.com/royalty-free-music" id="167" name="Google Shape;167;gb94aabd6a1_1_188" title="Legless Lizards! Facts and Care Tips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8163" y="94475"/>
            <a:ext cx="7055675" cy="48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b94aabd6a1_1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89051" y="4646050"/>
            <a:ext cx="3034772" cy="20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b94aabd6a1_1_1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49100" y="4646050"/>
            <a:ext cx="3607650" cy="202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hatching western snowy plover nest. Video by Jenny Erbes of Point Blue Conservation Science." id="174" name="Google Shape;174;gb94aabd6a1_1_195" title="Snowy Plover Vide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4975" y="670138"/>
            <a:ext cx="8342050" cy="55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Low vs. High Tide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0" name="Google Shape;18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3325" y="2248775"/>
            <a:ext cx="3150403" cy="420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4475" y="2248787"/>
            <a:ext cx="3150403" cy="4200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182" name="Google Shape;18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Cardiff State Beach | Nov. 2019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9" name="Google Shape;189;p13"/>
          <p:cNvPicPr preferRelativeResize="0"/>
          <p:nvPr/>
        </p:nvPicPr>
        <p:blipFill rotWithShape="1">
          <a:blip r:embed="rId3">
            <a:alphaModFix/>
          </a:blip>
          <a:srcRect b="24997" l="0" r="0" t="0"/>
          <a:stretch/>
        </p:blipFill>
        <p:spPr>
          <a:xfrm>
            <a:off x="2396550" y="2301550"/>
            <a:ext cx="7245302" cy="4075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190" name="Google Shape;19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Swami’s State Marine Conservation Area (SMCA)</a:t>
            </a:r>
            <a:endParaRPr b="1" i="0" sz="2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6" name="Google Shape;6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8060" l="0" r="0" t="10273"/>
          <a:stretch/>
        </p:blipFill>
        <p:spPr>
          <a:xfrm>
            <a:off x="2773275" y="1723225"/>
            <a:ext cx="6554100" cy="463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68" name="Google Shape;6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How Do Tides Work?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97" name="Google Shape;1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8463" y="2232449"/>
            <a:ext cx="7263725" cy="420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198" name="Google Shape;19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5300" y="1699625"/>
            <a:ext cx="6244520" cy="4683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205" name="Google Shape;20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5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Do You Notice?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e2aa162e72_0_4"/>
          <p:cNvPicPr preferRelativeResize="0"/>
          <p:nvPr/>
        </p:nvPicPr>
        <p:blipFill rotWithShape="1">
          <a:blip r:embed="rId3">
            <a:alphaModFix/>
          </a:blip>
          <a:srcRect b="5919" l="2297" r="3893" t="11153"/>
          <a:stretch/>
        </p:blipFill>
        <p:spPr>
          <a:xfrm>
            <a:off x="1672000" y="170025"/>
            <a:ext cx="8700027" cy="668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 txBox="1"/>
          <p:nvPr>
            <p:ph idx="4294967295" type="subTitle"/>
          </p:nvPr>
        </p:nvSpPr>
        <p:spPr>
          <a:xfrm>
            <a:off x="2504478" y="939613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Join Us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descr="A picture containing drawing, food&#10;&#10;Description automatically generated" id="218" name="Google Shape;2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19"/>
          <p:cNvCxnSpPr/>
          <p:nvPr/>
        </p:nvCxnSpPr>
        <p:spPr>
          <a:xfrm>
            <a:off x="3882300" y="2014000"/>
            <a:ext cx="4427400" cy="0"/>
          </a:xfrm>
          <a:prstGeom prst="straightConnector1">
            <a:avLst/>
          </a:prstGeom>
          <a:noFill/>
          <a:ln cap="flat" cmpd="sng" w="9525">
            <a:solidFill>
              <a:srgbClr val="6EC49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1" name="Google Shape;221;p19"/>
          <p:cNvSpPr txBox="1"/>
          <p:nvPr/>
        </p:nvSpPr>
        <p:spPr>
          <a:xfrm>
            <a:off x="2351425" y="2762175"/>
            <a:ext cx="7611900" cy="4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6EC498"/>
                </a:solidFill>
                <a:latin typeface="Nunito Sans"/>
                <a:ea typeface="Nunito Sans"/>
                <a:cs typeface="Nunito Sans"/>
                <a:sym typeface="Nunito Sans"/>
              </a:rPr>
              <a:t>PORTS Programs</a:t>
            </a:r>
            <a:endParaRPr b="1" i="0" sz="2000" u="none" cap="none" strike="noStrike">
              <a:solidFill>
                <a:srgbClr val="6EC49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ports-ca.us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b="1" i="0" lang="en-US" sz="2000" u="none" cap="none" strike="noStrike">
                <a:solidFill>
                  <a:srgbClr val="6EC49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i="0" lang="en-US" sz="2000" u="none" cap="none" strike="noStrike">
                <a:solidFill>
                  <a:srgbClr val="6EC498"/>
                </a:solidFill>
                <a:latin typeface="Nunito Sans"/>
                <a:ea typeface="Nunito Sans"/>
                <a:cs typeface="Nunito Sans"/>
                <a:sym typeface="Nunito Sans"/>
              </a:rPr>
              <a:t>Nature Collective</a:t>
            </a:r>
            <a:endParaRPr b="1" i="0" sz="2000" u="none" cap="none" strike="noStrike">
              <a:solidFill>
                <a:srgbClr val="6EC49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thenaturecollective.org</a:t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22" name="Google Shape;22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4872" y="2762174"/>
            <a:ext cx="3627426" cy="357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9"/>
          <p:cNvPicPr preferRelativeResize="0"/>
          <p:nvPr/>
        </p:nvPicPr>
        <p:blipFill rotWithShape="1">
          <a:blip r:embed="rId6">
            <a:alphaModFix/>
          </a:blip>
          <a:srcRect b="0" l="13631" r="10298" t="0"/>
          <a:stretch/>
        </p:blipFill>
        <p:spPr>
          <a:xfrm>
            <a:off x="8309700" y="2762175"/>
            <a:ext cx="3627427" cy="3576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CALTIP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9" name="Google Shape;229;p18"/>
          <p:cNvSpPr txBox="1"/>
          <p:nvPr/>
        </p:nvSpPr>
        <p:spPr>
          <a:xfrm>
            <a:off x="2244375" y="2714700"/>
            <a:ext cx="7611900" cy="2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Dial CalTIP: </a:t>
            </a:r>
            <a:r>
              <a:rPr b="1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1 888 334-CALTIP | 888.334.2258</a:t>
            </a:r>
            <a:endParaRPr b="0" i="0" sz="2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Send an anonymous tip by texting </a:t>
            </a:r>
            <a:r>
              <a:rPr b="1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"CALTIP", followed by a space and the message</a:t>
            </a:r>
            <a:r>
              <a:rPr b="0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to</a:t>
            </a:r>
            <a:r>
              <a:rPr b="1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847411</a:t>
            </a:r>
            <a:r>
              <a:rPr b="0" i="0" lang="en-US" sz="20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(tip411).</a:t>
            </a:r>
            <a:endParaRPr b="0" i="0" sz="20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descr="A picture containing drawing, food&#10;&#10;Description automatically generated" id="230" name="Google Shape;23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Stay Connected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37" name="Google Shape;23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8400" y="2076650"/>
            <a:ext cx="1103850" cy="110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6"/>
          <p:cNvSpPr txBox="1"/>
          <p:nvPr/>
        </p:nvSpPr>
        <p:spPr>
          <a:xfrm>
            <a:off x="1572138" y="3758426"/>
            <a:ext cx="4173000" cy="1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Elayna Flanders</a:t>
            </a:r>
            <a:endParaRPr b="1" i="0" sz="2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Volunteer Director</a:t>
            </a:r>
            <a:endParaRPr b="0" i="0" sz="2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2100" u="none" cap="none" strike="noStrike">
                <a:solidFill>
                  <a:srgbClr val="6EC498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elayna@thenaturecollective.org</a:t>
            </a:r>
            <a:endParaRPr b="1" i="0" sz="2100" u="none" cap="none" strike="noStrike">
              <a:solidFill>
                <a:srgbClr val="6EC49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858.704.4550</a:t>
            </a:r>
            <a:endParaRPr b="0" i="0" sz="2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thenaturecollective.org</a:t>
            </a:r>
            <a:endParaRPr b="0" i="0" sz="2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9" name="Google Shape;239;p16"/>
          <p:cNvSpPr txBox="1"/>
          <p:nvPr/>
        </p:nvSpPr>
        <p:spPr>
          <a:xfrm>
            <a:off x="6343825" y="3758426"/>
            <a:ext cx="4173000" cy="1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Sandy Tolzda</a:t>
            </a:r>
            <a:endParaRPr b="1" i="0" sz="2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Interpretation Team</a:t>
            </a:r>
            <a:endParaRPr b="0" i="0" sz="2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2100" u="none" cap="none" strike="noStrike">
                <a:solidFill>
                  <a:schemeClr val="hlink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/>
              </a:rPr>
              <a:t>SanDiego.Interp@parks.ca.gov</a:t>
            </a:r>
            <a:endParaRPr b="1" i="0" sz="2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ports-ca.us</a:t>
            </a:r>
            <a:endParaRPr b="0" i="0" sz="2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San Elijo &amp; South Carlsbad State Beach</a:t>
            </a:r>
            <a:endParaRPr b="0" i="0" sz="21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40" name="Google Shape;24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17025" y="5411625"/>
            <a:ext cx="840585" cy="8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09626" y="5415676"/>
            <a:ext cx="840585" cy="8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84040" y="5431416"/>
            <a:ext cx="825443" cy="85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87121" y="5475179"/>
            <a:ext cx="718304" cy="74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54646" y="5481163"/>
            <a:ext cx="745629" cy="7750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245" name="Google Shape;245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197337" y="2076638"/>
            <a:ext cx="798850" cy="11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 communities rebuild their dune systems after Hurricane Sandy, scientists warn that man-made dunes just aren't as sturdy as natural ones.&#10;&#10;For the radio story, visit: http://www.npr.org/2013/02/15/170459890/after-sandy-not-all-sand-dunes-are-created-equal&#10;&#10;Produced by Adam Cole&#10;Senior Producers: Vikki Valentine, Ben de la Cruz" id="73" name="Google Shape;73;gb94aabd6a1_1_47" title="Two Ways To Make A Dune | SKUNK BEAR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Dune Restoration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9" name="Google Shape;79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398" l="1751" r="3496" t="24990"/>
          <a:stretch/>
        </p:blipFill>
        <p:spPr>
          <a:xfrm>
            <a:off x="2235075" y="4351303"/>
            <a:ext cx="3284400" cy="1827600"/>
          </a:xfrm>
          <a:prstGeom prst="rect">
            <a:avLst/>
          </a:prstGeom>
          <a:solidFill>
            <a:srgbClr val="C3D7D7"/>
          </a:solidFill>
          <a:ln>
            <a:noFill/>
          </a:ln>
        </p:spPr>
      </p:pic>
      <p:pic>
        <p:nvPicPr>
          <p:cNvPr descr="https://lh3.googleusercontent.com/UFvTBVJJot27wtmbEROAc6x9aidQZxO2jJAWEn2TlX3pIkxFZ1lVfx8w9pYHwI49zgVIoWf75DqizDEA7iiJCjY6TOjhb2hfS40ss9tu-1rcTuv96fBT7SYpY8DdYD23vwBHozaU9b8x8e9oxugS7N7SUFkdiWeDaFjP_VBgg42Tv3ZDPcrzuJ6lRmvtbzN-ig67adh-8ZQx-YBgBL3oTZ0AVEWGKViseLfMx7NEfGAWmeCgSUq9enMV3ZStkOjsSacCy9wrmLUwki9epO8henB-UouElivwuUs4vBPsq7VdMjSGoom1xAphTHC2nMHrLdgqpMuFAJYY3IDDL65V6CL_9zb1Je8eEmH_47Cntt1zPX4PWfcrI04BRJ23TOpxFrbtLp8SFj1iozY_g4ZvExl4FUNskjdOmgBc7lLsKTHZLiDEIjLEXL-YtSobSboYiiLola--7FgYm1pLyQyLkUzVdxNlWk868t3Yt3YaTIEfTMLVbEypVI7ZJlUJNGgY50Tp2tiaKlHadOP6eTuokPZ9k2ge6I_8Ch_eff3s9trBmRkRpP1LNiVO614lxGtdv6-BABt1mqAoZqwaFo0i-nTt1pS0BBa0OZF73pshnmiLFkbmR7UYeTTKKJf7m2pNlcPqd6NTStzYa3zXhnakdT1o7l8Dhqc=w1184-h888-no" id="80" name="Google Shape;80;p7"/>
          <p:cNvPicPr preferRelativeResize="0"/>
          <p:nvPr/>
        </p:nvPicPr>
        <p:blipFill rotWithShape="1">
          <a:blip r:embed="rId4">
            <a:alphaModFix/>
          </a:blip>
          <a:srcRect b="0" l="12118" r="0" t="0"/>
          <a:stretch/>
        </p:blipFill>
        <p:spPr>
          <a:xfrm>
            <a:off x="5667008" y="2727400"/>
            <a:ext cx="4044568" cy="345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7"/>
          <p:cNvPicPr preferRelativeResize="0"/>
          <p:nvPr/>
        </p:nvPicPr>
        <p:blipFill rotWithShape="1">
          <a:blip r:embed="rId5">
            <a:alphaModFix/>
          </a:blip>
          <a:srcRect b="8499" l="0" r="0" t="9532"/>
          <a:stretch/>
        </p:blipFill>
        <p:spPr>
          <a:xfrm>
            <a:off x="2235074" y="2727400"/>
            <a:ext cx="3284375" cy="1520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82" name="Google Shape;8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How Many Buckets Did It Take?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descr="Plastic Pail - 5 Gallon, Orange S-7914O" id="89" name="Google Shape;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">
            <a:off x="2680578" y="3926089"/>
            <a:ext cx="1497066" cy="199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08" l="487" r="0" t="49"/>
          <a:stretch/>
        </p:blipFill>
        <p:spPr>
          <a:xfrm>
            <a:off x="4444875" y="2414750"/>
            <a:ext cx="5151300" cy="3876000"/>
          </a:xfrm>
          <a:prstGeom prst="rect">
            <a:avLst/>
          </a:prstGeom>
          <a:solidFill>
            <a:srgbClr val="C3D7D7"/>
          </a:solidFill>
          <a:ln>
            <a:noFill/>
          </a:ln>
        </p:spPr>
      </p:pic>
      <p:pic>
        <p:nvPicPr>
          <p:cNvPr descr="A picture containing drawing, food&#10;&#10;Description automatically generated" id="91" name="Google Shape;9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Dune Plants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98" name="Google Shape;98;p24"/>
          <p:cNvPicPr preferRelativeResize="0"/>
          <p:nvPr/>
        </p:nvPicPr>
        <p:blipFill rotWithShape="1">
          <a:blip r:embed="rId3">
            <a:alphaModFix/>
          </a:blip>
          <a:srcRect b="20001" l="39597" r="25001" t="43995"/>
          <a:stretch/>
        </p:blipFill>
        <p:spPr>
          <a:xfrm>
            <a:off x="7622000" y="2136775"/>
            <a:ext cx="2252228" cy="171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4"/>
          <p:cNvPicPr preferRelativeResize="0"/>
          <p:nvPr/>
        </p:nvPicPr>
        <p:blipFill rotWithShape="1">
          <a:blip r:embed="rId4">
            <a:alphaModFix/>
          </a:blip>
          <a:srcRect b="0" l="20427" r="6172" t="0"/>
          <a:stretch/>
        </p:blipFill>
        <p:spPr>
          <a:xfrm>
            <a:off x="2638701" y="2136775"/>
            <a:ext cx="4757573" cy="432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4"/>
          <p:cNvPicPr preferRelativeResize="0"/>
          <p:nvPr/>
        </p:nvPicPr>
        <p:blipFill rotWithShape="1">
          <a:blip r:embed="rId5">
            <a:alphaModFix/>
          </a:blip>
          <a:srcRect b="0" l="0" r="48459" t="0"/>
          <a:stretch/>
        </p:blipFill>
        <p:spPr>
          <a:xfrm>
            <a:off x="7622000" y="4116100"/>
            <a:ext cx="2252231" cy="2342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101" name="Google Shape;101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ba53901ad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660587" y="-1151547"/>
            <a:ext cx="6870823" cy="9161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idx="4294967295" type="subTitle"/>
          </p:nvPr>
        </p:nvSpPr>
        <p:spPr>
          <a:xfrm>
            <a:off x="2504478" y="758025"/>
            <a:ext cx="70917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Beach Evening Primrose</a:t>
            </a:r>
            <a:endParaRPr b="1" i="0" sz="3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 b="0" l="25279" r="24870" t="0"/>
          <a:stretch/>
        </p:blipFill>
        <p:spPr>
          <a:xfrm>
            <a:off x="2396550" y="2339075"/>
            <a:ext cx="3463725" cy="34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2450" y="2339075"/>
            <a:ext cx="3463724" cy="3463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, food&#10;&#10;Description automatically generated" id="116" name="Google Shape;11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850" y="758025"/>
            <a:ext cx="798850" cy="11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17425" y="758023"/>
            <a:ext cx="1103874" cy="11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ba48098ab6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7775" y="0"/>
            <a:ext cx="7134225" cy="331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ba48098ab6_0_7"/>
          <p:cNvPicPr preferRelativeResize="0"/>
          <p:nvPr/>
        </p:nvPicPr>
        <p:blipFill rotWithShape="1">
          <a:blip r:embed="rId4">
            <a:alphaModFix/>
          </a:blip>
          <a:srcRect b="0" l="0" r="13948" t="0"/>
          <a:stretch/>
        </p:blipFill>
        <p:spPr>
          <a:xfrm>
            <a:off x="0" y="2388050"/>
            <a:ext cx="7507050" cy="45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ba48098ab6_0_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57745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